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81" r:id="rId3"/>
    <p:sldId id="340" r:id="rId4"/>
    <p:sldId id="342" r:id="rId5"/>
    <p:sldId id="358" r:id="rId6"/>
    <p:sldId id="402" r:id="rId7"/>
    <p:sldId id="359" r:id="rId8"/>
    <p:sldId id="360" r:id="rId9"/>
    <p:sldId id="361" r:id="rId10"/>
    <p:sldId id="343" r:id="rId11"/>
    <p:sldId id="344" r:id="rId12"/>
    <p:sldId id="345" r:id="rId13"/>
    <p:sldId id="346" r:id="rId14"/>
    <p:sldId id="347" r:id="rId15"/>
    <p:sldId id="348" r:id="rId16"/>
    <p:sldId id="349" r:id="rId17"/>
    <p:sldId id="350" r:id="rId18"/>
    <p:sldId id="351" r:id="rId19"/>
    <p:sldId id="352" r:id="rId20"/>
    <p:sldId id="353" r:id="rId21"/>
    <p:sldId id="354" r:id="rId22"/>
    <p:sldId id="355" r:id="rId23"/>
    <p:sldId id="356" r:id="rId24"/>
    <p:sldId id="357" r:id="rId25"/>
    <p:sldId id="420" r:id="rId26"/>
    <p:sldId id="421" r:id="rId27"/>
    <p:sldId id="422" r:id="rId28"/>
    <p:sldId id="423" r:id="rId29"/>
    <p:sldId id="401" r:id="rId30"/>
    <p:sldId id="385" r:id="rId31"/>
    <p:sldId id="400" r:id="rId32"/>
    <p:sldId id="424" r:id="rId33"/>
    <p:sldId id="425" r:id="rId34"/>
    <p:sldId id="426" r:id="rId35"/>
    <p:sldId id="427" r:id="rId36"/>
    <p:sldId id="428" r:id="rId37"/>
    <p:sldId id="429" r:id="rId38"/>
    <p:sldId id="405" r:id="rId39"/>
    <p:sldId id="406" r:id="rId40"/>
    <p:sldId id="407" r:id="rId41"/>
    <p:sldId id="419" r:id="rId42"/>
    <p:sldId id="408" r:id="rId43"/>
    <p:sldId id="409" r:id="rId44"/>
    <p:sldId id="410" r:id="rId45"/>
    <p:sldId id="411" r:id="rId46"/>
    <p:sldId id="412" r:id="rId47"/>
    <p:sldId id="413" r:id="rId48"/>
    <p:sldId id="414" r:id="rId49"/>
    <p:sldId id="415" r:id="rId50"/>
    <p:sldId id="416" r:id="rId51"/>
    <p:sldId id="417" r:id="rId52"/>
    <p:sldId id="418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0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10.03.2008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10.03.2008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10.03.2008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10.03.2008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10.03.2008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10.03.2008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10.03.2008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10.03.2008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319808"/>
          </a:xfrm>
        </p:spPr>
        <p:txBody>
          <a:bodyPr>
            <a:normAutofit fontScale="90000"/>
          </a:bodyPr>
          <a:lstStyle/>
          <a:p>
            <a:r>
              <a:rPr lang="ru-RU" sz="5400" dirty="0" smtClean="0"/>
              <a:t>Биомеханика движения </a:t>
            </a:r>
            <a:br>
              <a:rPr lang="ru-RU" sz="5400" dirty="0" smtClean="0"/>
            </a:br>
            <a:r>
              <a:rPr lang="ru-RU" sz="5400" dirty="0" smtClean="0"/>
              <a:t>и йога</a:t>
            </a:r>
            <a:endParaRPr lang="ru-RU" sz="5400" dirty="0"/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0" y="3573016"/>
            <a:ext cx="8712968" cy="3019206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Тема 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Введение в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биомеханику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400" dirty="0" smtClean="0">
              <a:solidFill>
                <a:schemeClr val="bg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2024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2924944"/>
            <a:ext cx="8534400" cy="758952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Движения в теле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Позвоночник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80928"/>
            <a:ext cx="4824536" cy="2532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708920"/>
            <a:ext cx="3934650" cy="2648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Шейный отдел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92896"/>
            <a:ext cx="848917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Ребра/грудная клетка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043113"/>
            <a:ext cx="8146397" cy="366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12968" cy="75895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Лопатка</a:t>
            </a:r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 /</a:t>
            </a:r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</a:rPr>
              <a:t>лопаточно-грудной суст.</a:t>
            </a:r>
            <a:endParaRPr lang="ru-RU"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8"/>
            <a:ext cx="1512168" cy="2638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861048"/>
            <a:ext cx="151500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4005064"/>
            <a:ext cx="2004419" cy="2183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1556792"/>
            <a:ext cx="2011794" cy="2345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59" y="2420888"/>
            <a:ext cx="2815077" cy="2384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12968" cy="75895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Плечевой</a:t>
            </a:r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</a:rPr>
              <a:t>/плечелопаточный суст.</a:t>
            </a:r>
            <a:endParaRPr lang="ru-RU"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71" y="1556792"/>
            <a:ext cx="8176805" cy="461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12968" cy="75895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Локтевой сустав и предплечье</a:t>
            </a:r>
            <a:endParaRPr lang="ru-RU"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538276"/>
            <a:ext cx="6441046" cy="478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7" y="1340768"/>
            <a:ext cx="3543337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12968" cy="75895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Лучезапястный сустав</a:t>
            </a:r>
            <a:endParaRPr lang="ru-RU"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4032448" cy="3364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132856"/>
            <a:ext cx="3744416" cy="3084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12968" cy="75895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Большой палец</a:t>
            </a:r>
            <a:endParaRPr lang="ru-RU"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16832"/>
            <a:ext cx="724186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2132856"/>
            <a:ext cx="1522445" cy="253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7308304" y="4797152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Отведение</a:t>
            </a:r>
            <a:endParaRPr lang="ru-RU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12968" cy="75895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Пальцы</a:t>
            </a:r>
            <a:endParaRPr lang="ru-RU"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535" y="1970944"/>
            <a:ext cx="8542937" cy="333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Введение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484784"/>
            <a:ext cx="8640960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indent="450850" algn="just"/>
            <a:r>
              <a:rPr lang="ru-RU" dirty="0" smtClean="0"/>
              <a:t>Перемещение любого тела в пространстве является механическим движением. Закономерности механического движения изучаются механикой, а активные движения животных и человека с точки зрения законов механики изучает особая научная дисциплина – </a:t>
            </a:r>
            <a:r>
              <a:rPr lang="ru-RU" b="1" dirty="0" smtClean="0"/>
              <a:t>биомеханика</a:t>
            </a:r>
            <a:r>
              <a:rPr lang="ru-RU" dirty="0" smtClean="0"/>
              <a:t>.  </a:t>
            </a:r>
          </a:p>
          <a:p>
            <a:pPr indent="450850" algn="just"/>
            <a:r>
              <a:rPr lang="ru-RU" dirty="0" smtClean="0"/>
              <a:t> Непосредственным исполнителем функции движения является двигательный аппарат, состоящий из костей скелета, связок и мышц. Изучение двигательного аппарата как </a:t>
            </a:r>
            <a:r>
              <a:rPr lang="ru-RU" u="sng" dirty="0" smtClean="0"/>
              <a:t>рабочей машины</a:t>
            </a:r>
            <a:r>
              <a:rPr lang="ru-RU" dirty="0" smtClean="0"/>
              <a:t> является основной задачей </a:t>
            </a:r>
            <a:r>
              <a:rPr lang="ru-RU" i="1" dirty="0" smtClean="0"/>
              <a:t>биоме</a:t>
            </a:r>
            <a:r>
              <a:rPr lang="ru-RU" dirty="0" smtClean="0"/>
              <a:t>х</a:t>
            </a:r>
            <a:r>
              <a:rPr lang="ru-RU" i="1" dirty="0" smtClean="0"/>
              <a:t>аники</a:t>
            </a:r>
            <a:r>
              <a:rPr lang="ru-RU" dirty="0" smtClean="0"/>
              <a:t>.  </a:t>
            </a:r>
          </a:p>
          <a:p>
            <a:pPr indent="450850" algn="just"/>
            <a:r>
              <a:rPr lang="ru-RU" b="1" dirty="0" smtClean="0"/>
              <a:t>Биомеханика как наука изучает</a:t>
            </a:r>
            <a:r>
              <a:rPr lang="ru-RU" dirty="0" smtClean="0"/>
              <a:t> активные движения животных и человека с точки зрения законов механики, исходя из анатомо-физиологических особенностей живого организма. </a:t>
            </a:r>
          </a:p>
          <a:p>
            <a:pPr indent="450850" algn="just"/>
            <a:r>
              <a:rPr lang="ru-RU" dirty="0" smtClean="0"/>
              <a:t> Биомеханические методы исследования широко используются при изучении физических упражнений. </a:t>
            </a:r>
          </a:p>
          <a:p>
            <a:pPr indent="450850" algn="just"/>
            <a:r>
              <a:rPr lang="ru-RU" dirty="0" smtClean="0"/>
              <a:t> </a:t>
            </a:r>
            <a:r>
              <a:rPr lang="ru-RU" b="1" dirty="0" smtClean="0"/>
              <a:t>Биомеханика физических упражнений</a:t>
            </a:r>
            <a:r>
              <a:rPr lang="ru-RU" dirty="0" smtClean="0"/>
              <a:t> –  ветвь биомеханики, изучающая движения человека в процессе выполнения им физических упражнений. Основной задачей этой научной дисциплины является изучение техники физических упражнений.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12968" cy="75895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Нижняя челюсть</a:t>
            </a:r>
            <a:endParaRPr lang="ru-RU"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859799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12968" cy="75895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Таз</a:t>
            </a:r>
            <a:endParaRPr lang="ru-RU"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8646415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12968" cy="75895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Тазобедренный сустав</a:t>
            </a:r>
            <a:endParaRPr lang="ru-RU"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412776"/>
            <a:ext cx="6052145" cy="490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12968" cy="75895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Коленный сустав</a:t>
            </a:r>
            <a:endParaRPr lang="ru-RU"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416" y="1556792"/>
            <a:ext cx="858474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12968" cy="758952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Голеностопный сустав, стопа</a:t>
            </a:r>
            <a:endParaRPr lang="ru-RU" sz="4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8263181" cy="4431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251520" y="2348880"/>
            <a:ext cx="8534400" cy="75895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Мышцы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60648"/>
            <a:ext cx="5634756" cy="6015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32656"/>
            <a:ext cx="5286375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9775" y="214313"/>
            <a:ext cx="4866481" cy="610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t"/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Типы мышц по функции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484784"/>
            <a:ext cx="8424936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Мышца, которая является наиболее эффективной при формировании определённого движения в суставе называется </a:t>
            </a:r>
            <a:r>
              <a:rPr lang="ru-RU" b="1" dirty="0" smtClean="0"/>
              <a:t>агонистом</a:t>
            </a:r>
            <a:r>
              <a:rPr lang="ru-RU" dirty="0" smtClean="0"/>
              <a:t> и представляет собой первичный движитель.</a:t>
            </a:r>
          </a:p>
          <a:p>
            <a:pPr marL="342900" indent="-342900">
              <a:buFont typeface="+mj-lt"/>
              <a:buAutoNum type="arabicPeriod"/>
            </a:pPr>
            <a:endParaRPr lang="ru-RU" dirty="0" smtClean="0"/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Мышечные группы, которые имеют меньшую эффективность по отношению к тому же движению называются вспомогательными мышцами или</a:t>
            </a:r>
            <a:r>
              <a:rPr lang="ru-RU" b="1" dirty="0" smtClean="0"/>
              <a:t> синергистами</a:t>
            </a:r>
            <a:r>
              <a:rPr lang="ru-RU" dirty="0" smtClean="0"/>
              <a:t>.  </a:t>
            </a:r>
          </a:p>
          <a:p>
            <a:pPr marL="342900" indent="-342900">
              <a:buFont typeface="+mj-lt"/>
              <a:buAutoNum type="arabicPeriod"/>
            </a:pPr>
            <a:endParaRPr lang="ru-RU" dirty="0" smtClean="0"/>
          </a:p>
          <a:p>
            <a:pPr marL="342900" indent="-342900" fontAlgn="t">
              <a:buFont typeface="+mj-lt"/>
              <a:buAutoNum type="arabicPeriod"/>
            </a:pPr>
            <a:r>
              <a:rPr lang="ru-RU" b="1" dirty="0" smtClean="0"/>
              <a:t>Антагонист  </a:t>
            </a:r>
            <a:r>
              <a:rPr lang="ru-RU" dirty="0" smtClean="0"/>
              <a:t>противостоит  действию  агониста.</a:t>
            </a:r>
          </a:p>
          <a:p>
            <a:pPr marL="342900" indent="-342900" fontAlgn="t">
              <a:buFont typeface="+mj-lt"/>
              <a:buAutoNum type="arabicPeriod"/>
            </a:pPr>
            <a:endParaRPr lang="ru-RU" dirty="0" smtClean="0"/>
          </a:p>
          <a:p>
            <a:pPr marL="342900" indent="-342900" fontAlgn="t">
              <a:buFont typeface="+mj-lt"/>
              <a:buAutoNum type="arabicPeriod"/>
            </a:pPr>
            <a:r>
              <a:rPr lang="ru-RU" b="1" dirty="0" smtClean="0"/>
              <a:t>Стабилизаторы </a:t>
            </a:r>
            <a:r>
              <a:rPr lang="ru-RU" dirty="0" smtClean="0"/>
              <a:t>- фиксируют (стабилизируют) положение частей скелета друг относительно друга, но не участвуют в движении. </a:t>
            </a:r>
          </a:p>
          <a:p>
            <a:pPr marL="342900" indent="-342900" fontAlgn="t">
              <a:buFont typeface="+mj-lt"/>
              <a:buAutoNum type="arabicPeriod"/>
            </a:pPr>
            <a:endParaRPr lang="ru-RU" b="1" dirty="0" smtClean="0"/>
          </a:p>
          <a:p>
            <a:pPr marL="342900" indent="-342900" fontAlgn="t">
              <a:buFont typeface="+mj-lt"/>
              <a:buAutoNum type="arabicPeriod"/>
            </a:pPr>
            <a:r>
              <a:rPr lang="ru-RU" b="1" dirty="0" smtClean="0"/>
              <a:t>Фиксаторы</a:t>
            </a:r>
            <a:r>
              <a:rPr lang="ru-RU" dirty="0" smtClean="0"/>
              <a:t> –мышцы, фиксирующие одно из мест прикрепления агониста путем изометрического сокращения.</a:t>
            </a:r>
          </a:p>
        </p:txBody>
      </p:sp>
      <p:sp>
        <p:nvSpPr>
          <p:cNvPr id="1028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Терминология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60848"/>
            <a:ext cx="4084857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132856"/>
            <a:ext cx="397197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pole-dance-style.ru/files/kb9t4ws006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700808"/>
            <a:ext cx="4392488" cy="439248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t"/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Режимы сокращения мышц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484784"/>
            <a:ext cx="5040560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fontAlgn="t"/>
            <a:r>
              <a:rPr lang="ru-RU" dirty="0" smtClean="0"/>
              <a:t>Мышца  может  развивать напряжение тремя  способами:  </a:t>
            </a:r>
          </a:p>
          <a:p>
            <a:pPr marL="457200" indent="-457200" fontAlgn="t">
              <a:buFont typeface="+mj-lt"/>
              <a:buAutoNum type="arabicPeriod"/>
            </a:pPr>
            <a:r>
              <a:rPr lang="ru-RU" dirty="0" smtClean="0"/>
              <a:t>не  изменяя  своей  длины  и  не  производя движения  (</a:t>
            </a:r>
            <a:r>
              <a:rPr lang="ru-RU" b="1" dirty="0" smtClean="0"/>
              <a:t>изометрическое</a:t>
            </a:r>
            <a:r>
              <a:rPr lang="ru-RU" dirty="0" smtClean="0"/>
              <a:t>  мышечное сокращение),</a:t>
            </a:r>
          </a:p>
          <a:p>
            <a:pPr marL="457200" indent="-457200" fontAlgn="t">
              <a:buFont typeface="+mj-lt"/>
              <a:buAutoNum type="arabicPeriod"/>
            </a:pPr>
            <a:r>
              <a:rPr lang="ru-RU" dirty="0" smtClean="0"/>
              <a:t>укорачиваясь  и осуществляя  движение  сустава (</a:t>
            </a:r>
            <a:r>
              <a:rPr lang="ru-RU" b="1" dirty="0" smtClean="0"/>
              <a:t>концентрическое</a:t>
            </a:r>
            <a:r>
              <a:rPr lang="ru-RU" dirty="0" smtClean="0"/>
              <a:t>  мышечное  сокращение) - направление движения  противоположно  направлению  силы тяжести, </a:t>
            </a:r>
          </a:p>
          <a:p>
            <a:pPr marL="457200" indent="-457200" fontAlgn="t">
              <a:buFont typeface="+mj-lt"/>
              <a:buAutoNum type="arabicPeriod"/>
            </a:pPr>
            <a:r>
              <a:rPr lang="ru-RU" dirty="0" smtClean="0"/>
              <a:t>удлиняясь  и  контролируя  движение (</a:t>
            </a:r>
            <a:r>
              <a:rPr lang="ru-RU" b="1" dirty="0" smtClean="0"/>
              <a:t>эксцентрическое</a:t>
            </a:r>
            <a:r>
              <a:rPr lang="ru-RU" dirty="0" smtClean="0"/>
              <a:t>  мышечное  сокращение) - направление движения  совпадает  с  направлением  силы тяжести.</a:t>
            </a:r>
          </a:p>
          <a:p>
            <a:pPr fontAlgn="t"/>
            <a:endParaRPr lang="ru-RU" dirty="0" smtClean="0"/>
          </a:p>
        </p:txBody>
      </p:sp>
      <p:sp>
        <p:nvSpPr>
          <p:cNvPr id="1028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t"/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Режимы сокращения мышц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484784"/>
            <a:ext cx="5544616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b="1" dirty="0" smtClean="0"/>
              <a:t>Начальная точка движения</a:t>
            </a:r>
            <a:r>
              <a:rPr lang="ru-RU" dirty="0" smtClean="0"/>
              <a:t> характеризуется тем, что в ней агонисты и синергисты растянуты, а в </a:t>
            </a:r>
            <a:r>
              <a:rPr lang="ru-RU" b="1" dirty="0" smtClean="0"/>
              <a:t>конечной </a:t>
            </a:r>
            <a:r>
              <a:rPr lang="ru-RU" dirty="0" smtClean="0"/>
              <a:t>точке движения - сокращены.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 Выполняя движение из его начальной точки агонисты и синергисты преодолевают силу сопротивления - такая фаза движения называется </a:t>
            </a:r>
            <a:r>
              <a:rPr lang="ru-RU" b="1" dirty="0" smtClean="0"/>
              <a:t>отрицательной</a:t>
            </a:r>
            <a:r>
              <a:rPr lang="ru-RU" dirty="0" smtClean="0"/>
              <a:t> или </a:t>
            </a:r>
            <a:r>
              <a:rPr lang="ru-RU" b="1" dirty="0" smtClean="0"/>
              <a:t>негативной</a:t>
            </a:r>
            <a:r>
              <a:rPr lang="ru-RU" dirty="0" smtClean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Если мышцы, укорачиваясь, производят движение - то работа </a:t>
            </a:r>
            <a:r>
              <a:rPr lang="ru-RU" b="1" dirty="0" smtClean="0"/>
              <a:t>преодолевающая</a:t>
            </a:r>
            <a:r>
              <a:rPr lang="ru-RU" dirty="0" smtClean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Если мышцы тормозят движение - работа</a:t>
            </a:r>
            <a:r>
              <a:rPr lang="ru-RU" i="1" dirty="0" smtClean="0"/>
              <a:t> </a:t>
            </a:r>
            <a:r>
              <a:rPr lang="ru-RU" b="1" dirty="0" smtClean="0"/>
              <a:t>уступающая</a:t>
            </a:r>
            <a:r>
              <a:rPr lang="ru-RU" dirty="0" smtClean="0"/>
              <a:t>, мышцы растягиваются.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Если же работа производится, но при этом движения не происходит – работа </a:t>
            </a:r>
            <a:r>
              <a:rPr lang="ru-RU" b="1" dirty="0" smtClean="0"/>
              <a:t>удерживающая.</a:t>
            </a:r>
            <a:r>
              <a:rPr lang="ru-RU" dirty="0" smtClean="0"/>
              <a:t> </a:t>
            </a:r>
          </a:p>
          <a:p>
            <a:pPr marL="342900" indent="-342900" fontAlgn="t">
              <a:buFont typeface="+mj-lt"/>
              <a:buAutoNum type="arabicPeriod"/>
            </a:pPr>
            <a:endParaRPr lang="ru-RU" dirty="0" smtClean="0"/>
          </a:p>
        </p:txBody>
      </p:sp>
      <p:sp>
        <p:nvSpPr>
          <p:cNvPr id="1028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4754" name="Picture 2" descr="https://you-iron.com/sites/default/files/contractio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700808"/>
            <a:ext cx="2476500" cy="4171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Фасциальная система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628800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«Фасция — это компонент мягких тканей  системы  соединительной  ткани,  который  пронизывает  тело  человека, формируя непрерывную трехмерную матрицу  структурной  поддержки  всего  тела. Она пронизывает и окружает все органы, мышцы, кости и нервные волокна, создавая уникальную среду для функционирования  систем  тела.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140968"/>
            <a:ext cx="3528392" cy="3203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140969"/>
            <a:ext cx="2813831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Фасциальная система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628801"/>
            <a:ext cx="4310704" cy="3528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628800"/>
            <a:ext cx="3046462" cy="464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2572" y="2708920"/>
            <a:ext cx="3052513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Фасциальная система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5" y="1448413"/>
            <a:ext cx="2736304" cy="3636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484784"/>
            <a:ext cx="2523345" cy="4705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Фасциальная система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3597012" cy="493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5" y="1628800"/>
            <a:ext cx="4406882" cy="446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Фасциальная система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72816"/>
            <a:ext cx="7975886" cy="3914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Фасциальная система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1556792"/>
            <a:ext cx="8199255" cy="4285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251520" y="2348880"/>
            <a:ext cx="8534400" cy="75895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Основы биомеханики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t"/>
            <a:r>
              <a:rPr lang="ru-RU" sz="4200" dirty="0" smtClean="0">
                <a:solidFill>
                  <a:schemeClr val="bg2">
                    <a:lumMod val="50000"/>
                  </a:schemeClr>
                </a:solidFill>
              </a:rPr>
              <a:t>Общий центр тяжести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556792"/>
            <a:ext cx="8712968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 fontAlgn="t"/>
            <a:endParaRPr lang="ru-RU" dirty="0" smtClean="0">
              <a:solidFill>
                <a:srgbClr val="002060"/>
              </a:solidFill>
            </a:endParaRPr>
          </a:p>
          <a:p>
            <a:pPr algn="just" fontAlgn="t"/>
            <a:endParaRPr lang="ru-RU" dirty="0" smtClean="0"/>
          </a:p>
        </p:txBody>
      </p:sp>
      <p:sp>
        <p:nvSpPr>
          <p:cNvPr id="1028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martand.ru/800/600/https/ru-static.z-dn.net/files/db9/412bb5d5cadd399c066f939a4a3cc32b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628800"/>
            <a:ext cx="51845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Под  </a:t>
            </a:r>
            <a:r>
              <a:rPr lang="ru-RU" b="1" dirty="0" smtClean="0"/>
              <a:t>общим  центром  тяжести  </a:t>
            </a:r>
            <a:r>
              <a:rPr lang="ru-RU" dirty="0" smtClean="0"/>
              <a:t>понимают  сферу величиной 5-10 мм. В среднеанатомическом  положении  ОЦТ  расположен  на  уровне  V  поясничного  –  I крестцового  позвонка.  В  пределах  этой  сферы  положение  ОЦТ  постоянно меняется  в  зависимости  от  дыхания,  сокращений  сердца  (кровенаполнения сосудов),  функционального  состояния  пищеварительной  системы,  и  т.д. </a:t>
            </a:r>
          </a:p>
          <a:p>
            <a:pPr>
              <a:buNone/>
            </a:pPr>
            <a:r>
              <a:rPr lang="ru-RU" dirty="0" smtClean="0"/>
              <a:t>Индивидуальные колебания высоты ОЦТ зависят от телосложения человека, пола,  возраста.  У  детей  ОЦТ  обычно  расположен  выше, чем  у  взрослых,  у женщин  –  ниже,  чем  у  мужчин,  у  гимнастов  выше, чем у футболистов и т.д. </a:t>
            </a:r>
          </a:p>
        </p:txBody>
      </p:sp>
      <p:pic>
        <p:nvPicPr>
          <p:cNvPr id="2050" name="Picture 2" descr="https://s1.slide-share.ru/s_slide/c84ae608c7ad0c5227c91232b77ff2c9/ec223060-98b9-4ced-8632-04f34fe8c38b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348880"/>
            <a:ext cx="3559250" cy="2669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Терминология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0749" y="1988840"/>
            <a:ext cx="4313535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844824"/>
            <a:ext cx="3819697" cy="4262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72" name="Picture 12" descr="https://avatars.dzeninfra.ru/get-zen_doc/1720666/pub_5dae8a47e6e8ef00b18f382c_5dae9a863d873600ae682143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1008"/>
            <a:ext cx="4427984" cy="292247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t"/>
            <a:r>
              <a:rPr lang="ru-RU" sz="4200" dirty="0" smtClean="0">
                <a:solidFill>
                  <a:schemeClr val="bg2">
                    <a:lumMod val="50000"/>
                  </a:schemeClr>
                </a:solidFill>
              </a:rPr>
              <a:t>Площадь опоры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556792"/>
            <a:ext cx="8712968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 fontAlgn="t"/>
            <a:endParaRPr lang="ru-RU" dirty="0" smtClean="0">
              <a:solidFill>
                <a:srgbClr val="002060"/>
              </a:solidFill>
            </a:endParaRPr>
          </a:p>
          <a:p>
            <a:pPr algn="just" fontAlgn="t"/>
            <a:endParaRPr lang="ru-RU" dirty="0" smtClean="0"/>
          </a:p>
        </p:txBody>
      </p:sp>
      <p:sp>
        <p:nvSpPr>
          <p:cNvPr id="1028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martand.ru/800/600/https/ru-static.z-dn.net/files/db9/412bb5d5cadd399c066f939a4a3cc32b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628800"/>
            <a:ext cx="59046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/>
              <a:t>Площадь  опоры  </a:t>
            </a:r>
            <a:r>
              <a:rPr lang="ru-RU" dirty="0" smtClean="0"/>
              <a:t>–  это  площадь  всех  частей  тела,  которыми  тело опирается  на  опору,  и  пространство,  заключённое  между  ними.  Величина площади опоры в разных позах заметно меняется. </a:t>
            </a:r>
          </a:p>
          <a:p>
            <a:pPr>
              <a:buNone/>
            </a:pPr>
            <a:r>
              <a:rPr lang="ru-RU" b="1" dirty="0" smtClean="0"/>
              <a:t>Степень  устойчивости </a:t>
            </a:r>
            <a:r>
              <a:rPr lang="ru-RU" dirty="0" smtClean="0"/>
              <a:t>зависит  от  высоты  ОЦТ  и  величины площади  опоры. </a:t>
            </a:r>
          </a:p>
        </p:txBody>
      </p:sp>
      <p:sp>
        <p:nvSpPr>
          <p:cNvPr id="66566" name="AutoShape 6" descr="https://svgx.ru/svg/32127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568" name="AutoShape 8" descr="https://fitseven.ru/wp-content/uploads/2020/01/metodika-berga-kompleks-1-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6570" name="Picture 10" descr="https://avatars.mds.yandex.net/i?id=86148a9dcff142d89f6c7aac21be0c19_l-4568663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717032"/>
            <a:ext cx="1800200" cy="2432270"/>
          </a:xfrm>
          <a:prstGeom prst="rect">
            <a:avLst/>
          </a:prstGeom>
          <a:noFill/>
        </p:spPr>
      </p:pic>
      <p:pic>
        <p:nvPicPr>
          <p:cNvPr id="67586" name="Picture 2" descr="https://studfile.net/html/2706/9/html_toc10hU6oC.ClHE/htmlconvd-okZswx_html_e6058e549c77ea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1916832"/>
            <a:ext cx="1922517" cy="1477333"/>
          </a:xfrm>
          <a:prstGeom prst="rect">
            <a:avLst/>
          </a:prstGeom>
          <a:noFill/>
        </p:spPr>
      </p:pic>
      <p:pic>
        <p:nvPicPr>
          <p:cNvPr id="66562" name="Picture 2" descr="Добавить. 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4149080"/>
            <a:ext cx="3600400" cy="18377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t"/>
            <a:r>
              <a:rPr lang="ru-RU" sz="4200" dirty="0" smtClean="0">
                <a:solidFill>
                  <a:schemeClr val="bg2">
                    <a:lumMod val="50000"/>
                  </a:schemeClr>
                </a:solidFill>
              </a:rPr>
              <a:t>ОЦТ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556792"/>
            <a:ext cx="8712968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 fontAlgn="t"/>
            <a:endParaRPr lang="ru-RU" dirty="0" smtClean="0">
              <a:solidFill>
                <a:srgbClr val="002060"/>
              </a:solidFill>
            </a:endParaRPr>
          </a:p>
          <a:p>
            <a:pPr algn="just" fontAlgn="t"/>
            <a:endParaRPr lang="ru-RU" dirty="0" smtClean="0"/>
          </a:p>
        </p:txBody>
      </p:sp>
      <p:sp>
        <p:nvSpPr>
          <p:cNvPr id="1028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martand.ru/800/600/https/ru-static.z-dn.net/files/db9/412bb5d5cadd399c066f939a4a3cc32b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427984" y="1628800"/>
            <a:ext cx="43204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dirty="0" smtClean="0"/>
              <a:t>При сокращении мышц ОЦТ смещается в сторону работающих мышц. При перемещении звена тела ОЦТ смещается в том же направлении. </a:t>
            </a:r>
          </a:p>
          <a:p>
            <a:pPr algn="just">
              <a:buNone/>
            </a:pPr>
            <a:r>
              <a:rPr lang="ru-RU" dirty="0" smtClean="0"/>
              <a:t>Сила тяжести всегда тянет звенья тела вниз. </a:t>
            </a:r>
          </a:p>
          <a:p>
            <a:pPr algn="just">
              <a:buNone/>
            </a:pPr>
            <a:r>
              <a:rPr lang="ru-RU" dirty="0" smtClean="0"/>
              <a:t>Напряжение мышц противодействует силе тяжести, удерживая звенья тела.  Если сила тяжести стремится согнуть звено тела, удерживающую работу выполняют мышцы-разгибатели. </a:t>
            </a:r>
          </a:p>
          <a:p>
            <a:pPr algn="just">
              <a:buNone/>
            </a:pPr>
            <a:r>
              <a:rPr lang="ru-RU" dirty="0" smtClean="0"/>
              <a:t>Сила тяжести сгибает звено тела, если вертикаль ОЦТ проходит  спереди от сустава, и разгибает, если вертикаль ОЦТ проходит сзади от сустава.</a:t>
            </a:r>
          </a:p>
        </p:txBody>
      </p:sp>
      <p:sp>
        <p:nvSpPr>
          <p:cNvPr id="66566" name="AutoShape 6" descr="https://svgx.ru/svg/32127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568" name="AutoShape 8" descr="https://fitseven.ru/wp-content/uploads/2020/01/metodika-berga-kompleks-1-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https://konspekta.net/studopediaru/baza25/13003520606441.files/image02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76872"/>
            <a:ext cx="4115937" cy="27565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628800"/>
            <a:ext cx="4866555" cy="4548645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t"/>
            <a:r>
              <a:rPr lang="ru-RU" sz="4200" dirty="0" smtClean="0">
                <a:solidFill>
                  <a:schemeClr val="bg2">
                    <a:lumMod val="50000"/>
                  </a:schemeClr>
                </a:solidFill>
              </a:rPr>
              <a:t>Силы, действующие на тело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484784"/>
            <a:ext cx="4464496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dirty="0" smtClean="0"/>
              <a:t>На любое тело действуют </a:t>
            </a:r>
            <a:r>
              <a:rPr lang="ru-RU" b="1" dirty="0" smtClean="0"/>
              <a:t>внешние</a:t>
            </a:r>
            <a:r>
              <a:rPr lang="ru-RU" dirty="0" smtClean="0"/>
              <a:t> и</a:t>
            </a:r>
          </a:p>
          <a:p>
            <a:pPr algn="just">
              <a:buNone/>
            </a:pPr>
            <a:r>
              <a:rPr lang="ru-RU" b="1" dirty="0" smtClean="0"/>
              <a:t>внутренние</a:t>
            </a:r>
            <a:r>
              <a:rPr lang="ru-RU" dirty="0" smtClean="0"/>
              <a:t> силы.</a:t>
            </a:r>
          </a:p>
          <a:p>
            <a:pPr algn="just">
              <a:buFont typeface="Arial" charset="0"/>
              <a:buChar char="•"/>
            </a:pPr>
            <a:r>
              <a:rPr lang="ru-RU" b="1" i="1" dirty="0" smtClean="0">
                <a:solidFill>
                  <a:srgbClr val="0070C0"/>
                </a:solidFill>
              </a:rPr>
              <a:t>Сила тяжести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– </a:t>
            </a:r>
            <a:r>
              <a:rPr lang="ru-RU" dirty="0" smtClean="0"/>
              <a:t>равна весу тела и </a:t>
            </a:r>
          </a:p>
          <a:p>
            <a:pPr algn="just">
              <a:buNone/>
            </a:pPr>
            <a:r>
              <a:rPr lang="ru-RU" dirty="0" smtClean="0"/>
              <a:t>      направлена вертикально вниз.</a:t>
            </a:r>
          </a:p>
          <a:p>
            <a:pPr algn="just">
              <a:buNone/>
            </a:pPr>
            <a:r>
              <a:rPr lang="ru-RU" dirty="0" smtClean="0"/>
              <a:t>Точка приложения силы тяжести – </a:t>
            </a:r>
          </a:p>
          <a:p>
            <a:pPr algn="just">
              <a:buNone/>
            </a:pPr>
            <a:r>
              <a:rPr lang="ru-RU" dirty="0" smtClean="0"/>
              <a:t>общий центр тяжести тела (ОЦТ).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Font typeface="Arial" charset="0"/>
              <a:buChar char="•"/>
            </a:pPr>
            <a:r>
              <a:rPr lang="ru-RU" b="1" i="1" dirty="0" smtClean="0">
                <a:solidFill>
                  <a:srgbClr val="0070C0"/>
                </a:solidFill>
              </a:rPr>
              <a:t>Сила реакции опоры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dirty="0" smtClean="0"/>
              <a:t>– действует со</a:t>
            </a:r>
          </a:p>
          <a:p>
            <a:pPr algn="just">
              <a:buNone/>
            </a:pPr>
            <a:r>
              <a:rPr lang="ru-RU" dirty="0" smtClean="0"/>
              <a:t>стороны опоры при давлении на неё.</a:t>
            </a:r>
          </a:p>
          <a:p>
            <a:pPr algn="just">
              <a:buNone/>
            </a:pPr>
            <a:r>
              <a:rPr lang="ru-RU" dirty="0" smtClean="0"/>
              <a:t>При статическом положении тела</a:t>
            </a:r>
          </a:p>
          <a:p>
            <a:pPr algn="just">
              <a:buNone/>
            </a:pPr>
            <a:r>
              <a:rPr lang="ru-RU" dirty="0" smtClean="0"/>
              <a:t>равна силе тяжести и, но имеет </a:t>
            </a:r>
          </a:p>
          <a:p>
            <a:pPr algn="just">
              <a:buNone/>
            </a:pPr>
            <a:r>
              <a:rPr lang="ru-RU" dirty="0" smtClean="0"/>
              <a:t>противоположное направление.</a:t>
            </a:r>
          </a:p>
          <a:p>
            <a:pPr algn="just" fontAlgn="t"/>
            <a:endParaRPr lang="ru-RU" dirty="0" smtClean="0"/>
          </a:p>
        </p:txBody>
      </p:sp>
      <p:sp>
        <p:nvSpPr>
          <p:cNvPr id="1028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martand.ru/800/600/https/ru-static.z-dn.net/files/db9/412bb5d5cadd399c066f939a4a3cc32b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martand.ru/800/600/https/ru-static.z-dn.net/files/db9/412bb5d5cadd399c066f939a4a3cc32b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t"/>
            <a:r>
              <a:rPr lang="ru-RU" sz="4200" dirty="0" smtClean="0">
                <a:solidFill>
                  <a:schemeClr val="bg2">
                    <a:lumMod val="50000"/>
                  </a:schemeClr>
                </a:solidFill>
              </a:rPr>
              <a:t>Силы, действующие на организм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484784"/>
            <a:ext cx="5976664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>
              <a:buFont typeface="Arial" charset="0"/>
              <a:buChar char="•"/>
            </a:pPr>
            <a:r>
              <a:rPr lang="ru-RU" b="1" i="1" dirty="0" smtClean="0">
                <a:solidFill>
                  <a:srgbClr val="0070C0"/>
                </a:solidFill>
              </a:rPr>
              <a:t>Сила трения 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dirty="0" smtClean="0"/>
              <a:t>возникает при контакте между телами и при движении. Сила трения действует</a:t>
            </a:r>
          </a:p>
          <a:p>
            <a:pPr algn="just">
              <a:buNone/>
            </a:pPr>
            <a:r>
              <a:rPr lang="ru-RU" dirty="0" smtClean="0"/>
              <a:t>на поверхности контакта и направлена в сторону, </a:t>
            </a:r>
          </a:p>
          <a:p>
            <a:pPr algn="just">
              <a:buNone/>
            </a:pPr>
            <a:r>
              <a:rPr lang="ru-RU" dirty="0" smtClean="0"/>
              <a:t>противоположную движению. Сила трения позволяет отталкиваться от поверхности при движении.</a:t>
            </a:r>
          </a:p>
          <a:p>
            <a:pPr algn="just">
              <a:buNone/>
            </a:pPr>
            <a:endParaRPr lang="ru-RU" dirty="0" smtClean="0"/>
          </a:p>
          <a:p>
            <a:pPr algn="just" fontAlgn="t"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70C0"/>
                </a:solidFill>
              </a:rPr>
              <a:t>Сила сопротивления внешней среды  </a:t>
            </a:r>
            <a:r>
              <a:rPr lang="ru-RU" dirty="0" smtClean="0"/>
              <a:t>возникает при передвижении тела в воздушной или водной среде.</a:t>
            </a:r>
          </a:p>
          <a:p>
            <a:pPr algn="just" fontAlgn="t">
              <a:buFont typeface="Arial" pitchFamily="34" charset="0"/>
              <a:buChar char="•"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Font typeface="Arial" charset="0"/>
              <a:buChar char="•"/>
            </a:pPr>
            <a:r>
              <a:rPr lang="ru-RU" b="1" i="1" dirty="0" smtClean="0">
                <a:solidFill>
                  <a:srgbClr val="0070C0"/>
                </a:solidFill>
              </a:rPr>
              <a:t>Сила инерции  </a:t>
            </a:r>
            <a:r>
              <a:rPr lang="ru-RU" dirty="0" smtClean="0"/>
              <a:t>возникает при движении тела с ускорением. Сила инерции  возникает при беге, при переносе конечности.</a:t>
            </a:r>
          </a:p>
          <a:p>
            <a:pPr algn="just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</p:txBody>
      </p:sp>
      <p:sp>
        <p:nvSpPr>
          <p:cNvPr id="1028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martand.ru/800/600/https/ru-static.z-dn.net/files/db9/412bb5d5cadd399c066f939a4a3cc32b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340768"/>
            <a:ext cx="208823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228184" y="4149080"/>
            <a:ext cx="29158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400" dirty="0" smtClean="0"/>
              <a:t>Р – сила тяжести,</a:t>
            </a:r>
          </a:p>
          <a:p>
            <a:pPr>
              <a:buNone/>
            </a:pPr>
            <a:r>
              <a:rPr lang="en-US" sz="1400" dirty="0" smtClean="0"/>
              <a:t>F</a:t>
            </a:r>
            <a:r>
              <a:rPr lang="ru-RU" sz="1400" dirty="0" err="1" smtClean="0"/>
              <a:t>р</a:t>
            </a:r>
            <a:r>
              <a:rPr lang="ru-RU" sz="1400" dirty="0" smtClean="0"/>
              <a:t> – сила реакции опоры,</a:t>
            </a:r>
            <a:endParaRPr lang="en-US" sz="1400" dirty="0" smtClean="0"/>
          </a:p>
          <a:p>
            <a:pPr>
              <a:buNone/>
            </a:pPr>
            <a:r>
              <a:rPr lang="en-US" sz="1400" dirty="0" smtClean="0"/>
              <a:t>F</a:t>
            </a:r>
            <a:r>
              <a:rPr lang="ru-RU" sz="1400" dirty="0" err="1" smtClean="0"/>
              <a:t>д</a:t>
            </a:r>
            <a:r>
              <a:rPr lang="ru-RU" sz="1400" dirty="0" smtClean="0"/>
              <a:t> – сила нормального давления,</a:t>
            </a:r>
            <a:endParaRPr lang="en-US" sz="1400" dirty="0" smtClean="0"/>
          </a:p>
          <a:p>
            <a:pPr>
              <a:buNone/>
            </a:pPr>
            <a:r>
              <a:rPr lang="en-US" sz="1400" dirty="0" smtClean="0"/>
              <a:t>F</a:t>
            </a:r>
            <a:r>
              <a:rPr lang="ru-RU" sz="1400" dirty="0" smtClean="0"/>
              <a:t>тр – сила трения.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t"/>
            <a:r>
              <a:rPr lang="ru-RU" sz="4200" dirty="0" smtClean="0">
                <a:solidFill>
                  <a:schemeClr val="bg2">
                    <a:lumMod val="50000"/>
                  </a:schemeClr>
                </a:solidFill>
              </a:rPr>
              <a:t>Внутренние силы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556792"/>
            <a:ext cx="8712968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 fontAlgn="t"/>
            <a:endParaRPr lang="ru-RU" dirty="0" smtClean="0">
              <a:solidFill>
                <a:srgbClr val="002060"/>
              </a:solidFill>
            </a:endParaRPr>
          </a:p>
          <a:p>
            <a:pPr algn="just" fontAlgn="t"/>
            <a:endParaRPr lang="ru-RU" dirty="0" smtClean="0"/>
          </a:p>
        </p:txBody>
      </p:sp>
      <p:sp>
        <p:nvSpPr>
          <p:cNvPr id="1028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martand.ru/800/600/https/ru-static.z-dn.net/files/db9/412bb5d5cadd399c066f939a4a3cc32b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628800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Внутренние силы </a:t>
            </a:r>
            <a:r>
              <a:rPr lang="ru-RU" dirty="0" smtClean="0"/>
              <a:t>возникают внутри тела и обуславливают взаимодействие между различными звеньями тела.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Внутренние силы делятся на </a:t>
            </a:r>
            <a:r>
              <a:rPr lang="ru-RU" b="1" dirty="0" smtClean="0"/>
              <a:t>активные</a:t>
            </a:r>
            <a:r>
              <a:rPr lang="ru-RU" dirty="0" smtClean="0"/>
              <a:t> и </a:t>
            </a:r>
            <a:r>
              <a:rPr lang="ru-RU" b="1" dirty="0" smtClean="0"/>
              <a:t>пассивные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 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G:\поперечник мышц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0446" y="2060849"/>
            <a:ext cx="3981581" cy="295232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t"/>
            <a:r>
              <a:rPr lang="ru-RU" sz="4200" dirty="0" smtClean="0">
                <a:solidFill>
                  <a:schemeClr val="bg2">
                    <a:lumMod val="50000"/>
                  </a:schemeClr>
                </a:solidFill>
              </a:rPr>
              <a:t>Внутренние силы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556792"/>
            <a:ext cx="8712968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 fontAlgn="t"/>
            <a:endParaRPr lang="ru-RU" dirty="0" smtClean="0">
              <a:solidFill>
                <a:srgbClr val="002060"/>
              </a:solidFill>
            </a:endParaRPr>
          </a:p>
          <a:p>
            <a:pPr algn="just" fontAlgn="t"/>
            <a:endParaRPr lang="ru-RU" dirty="0" smtClean="0"/>
          </a:p>
        </p:txBody>
      </p:sp>
      <p:sp>
        <p:nvSpPr>
          <p:cNvPr id="1028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martand.ru/800/600/https/ru-static.z-dn.net/files/db9/412bb5d5cadd399c066f939a4a3cc32b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628800"/>
            <a:ext cx="51125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 Активные силы </a:t>
            </a:r>
            <a:r>
              <a:rPr lang="ru-RU" dirty="0" smtClean="0"/>
              <a:t>– это сила сокращения скелетных мышц.   Сила мышцы </a:t>
            </a:r>
          </a:p>
          <a:p>
            <a:pPr>
              <a:buNone/>
            </a:pPr>
            <a:r>
              <a:rPr lang="ru-RU" dirty="0" smtClean="0"/>
              <a:t>характеризуется  величиной  максимального  напряжения,  которое  мышца </a:t>
            </a:r>
          </a:p>
          <a:p>
            <a:pPr>
              <a:buNone/>
            </a:pPr>
            <a:r>
              <a:rPr lang="ru-RU" dirty="0" smtClean="0"/>
              <a:t>может  развить  при  сокращении.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Сила зависит  и характеризуется факторами:   </a:t>
            </a:r>
          </a:p>
          <a:p>
            <a:pPr>
              <a:buNone/>
            </a:pPr>
            <a:r>
              <a:rPr lang="ru-RU" dirty="0" smtClean="0"/>
              <a:t> –  </a:t>
            </a:r>
            <a:r>
              <a:rPr lang="ru-RU" b="1" dirty="0" smtClean="0"/>
              <a:t>силой</a:t>
            </a:r>
            <a:r>
              <a:rPr lang="ru-RU" dirty="0" smtClean="0"/>
              <a:t>  всех  мышечных  </a:t>
            </a:r>
            <a:r>
              <a:rPr lang="ru-RU" b="1" dirty="0" smtClean="0"/>
              <a:t>волокон</a:t>
            </a:r>
            <a:r>
              <a:rPr lang="ru-RU" dirty="0" smtClean="0"/>
              <a:t>,  входящих  в  её  состав  (физиологическим  поперечником  мышцы);            </a:t>
            </a:r>
          </a:p>
          <a:p>
            <a:pPr>
              <a:buNone/>
            </a:pPr>
            <a:r>
              <a:rPr lang="ru-RU" dirty="0" smtClean="0"/>
              <a:t>–  </a:t>
            </a:r>
            <a:r>
              <a:rPr lang="ru-RU" b="1" dirty="0" smtClean="0"/>
              <a:t>площадью  опоры  </a:t>
            </a:r>
            <a:r>
              <a:rPr lang="ru-RU" dirty="0" smtClean="0"/>
              <a:t>мышцы;      </a:t>
            </a:r>
          </a:p>
          <a:p>
            <a:pPr>
              <a:buNone/>
            </a:pPr>
            <a:r>
              <a:rPr lang="ru-RU" dirty="0" smtClean="0"/>
              <a:t>–  </a:t>
            </a:r>
            <a:r>
              <a:rPr lang="ru-RU" b="1" dirty="0" smtClean="0"/>
              <a:t>видом  рычага </a:t>
            </a:r>
            <a:r>
              <a:rPr lang="ru-RU" dirty="0" smtClean="0"/>
              <a:t>(плечом  силы  мышцы). </a:t>
            </a:r>
          </a:p>
          <a:p>
            <a:pPr>
              <a:buNone/>
            </a:pPr>
            <a:r>
              <a:rPr lang="ru-RU" dirty="0" smtClean="0"/>
              <a:t>Мышечная  сила  зависит  от  характера  иннервации  и  кровоснабжения мышцы, степени её тренированности и степени утомления организма.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t"/>
            <a:r>
              <a:rPr lang="ru-RU" sz="4200" dirty="0" smtClean="0">
                <a:solidFill>
                  <a:schemeClr val="bg2">
                    <a:lumMod val="50000"/>
                  </a:schemeClr>
                </a:solidFill>
              </a:rPr>
              <a:t>Внутренние силы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556792"/>
            <a:ext cx="8712968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 fontAlgn="t"/>
            <a:endParaRPr lang="ru-RU" dirty="0" smtClean="0">
              <a:solidFill>
                <a:srgbClr val="002060"/>
              </a:solidFill>
            </a:endParaRPr>
          </a:p>
          <a:p>
            <a:pPr algn="just" fontAlgn="t"/>
            <a:endParaRPr lang="ru-RU" dirty="0" smtClean="0"/>
          </a:p>
        </p:txBody>
      </p:sp>
      <p:sp>
        <p:nvSpPr>
          <p:cNvPr id="1028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martand.ru/800/600/https/ru-static.z-dn.net/files/db9/412bb5d5cadd399c066f939a4a3cc32b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628800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  Пассивные силы </a:t>
            </a:r>
            <a:r>
              <a:rPr lang="ru-RU" dirty="0" smtClean="0"/>
              <a:t>представлены: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–  </a:t>
            </a:r>
            <a:r>
              <a:rPr lang="ru-RU" b="1" dirty="0" smtClean="0"/>
              <a:t>Силой  эластической  тяги  </a:t>
            </a:r>
            <a:r>
              <a:rPr lang="ru-RU" dirty="0" smtClean="0"/>
              <a:t>мягких  тканей  –  суставных  капсул,  связок сустава,  фасций,  окружающих  сустав.  Прочные,  туго  натянутые  капсулы  и связки  ограничивают  подвижность  в  суставе;  т.о.,  необходима  большая мышечная сила для выполнения движения.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– </a:t>
            </a:r>
            <a:r>
              <a:rPr lang="ru-RU" b="1" dirty="0" smtClean="0"/>
              <a:t>Силой сопротивления </a:t>
            </a:r>
            <a:r>
              <a:rPr lang="ru-RU" dirty="0" smtClean="0"/>
              <a:t>плотного скелета – костей и хрящей.  –  Силой  молекулярного  сцепления  синовиальной  жидкости.  Смачивая суставные  поверхности,  синовиальная  жидкость  облегчает  движения  в суставе,  а  также  укрепляет  сустав,  препятствуя  разъединению сочленяющихся костей.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74" name="Picture 14" descr="https://s0.slide-share.ru/s_slide/ffc209652e07ae93a729ce2b45da1bd9/de899803-bdf5-4e72-ab93-3c4aba57e18f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212976"/>
            <a:ext cx="4608512" cy="3190855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t"/>
            <a:r>
              <a:rPr lang="ru-RU" sz="4200" dirty="0" smtClean="0">
                <a:solidFill>
                  <a:schemeClr val="bg2">
                    <a:lumMod val="50000"/>
                  </a:schemeClr>
                </a:solidFill>
              </a:rPr>
              <a:t>Закон рычага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556792"/>
            <a:ext cx="8712968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 fontAlgn="t"/>
            <a:endParaRPr lang="ru-RU" dirty="0" smtClean="0">
              <a:solidFill>
                <a:srgbClr val="002060"/>
              </a:solidFill>
            </a:endParaRPr>
          </a:p>
          <a:p>
            <a:pPr algn="just" fontAlgn="t"/>
            <a:endParaRPr lang="ru-RU" dirty="0" smtClean="0"/>
          </a:p>
        </p:txBody>
      </p:sp>
      <p:sp>
        <p:nvSpPr>
          <p:cNvPr id="1028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martand.ru/800/600/https/ru-static.z-dn.net/files/db9/412bb5d5cadd399c066f939a4a3cc32b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628800"/>
            <a:ext cx="85689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Каждое движение в суставе – это результат действия двух сил – силы мышечной тяги и силы сопротивления того звена тела, которое </a:t>
            </a:r>
          </a:p>
          <a:p>
            <a:pPr>
              <a:buNone/>
            </a:pPr>
            <a:r>
              <a:rPr lang="ru-RU" dirty="0" smtClean="0"/>
              <a:t>перемещает  мышца.  Сила  сопротивления  направлена  противоположно  силе мышечной тяги и параллельно ей. Кости, совершающие движения в суставах, рассматриваются как  рычаги.  </a:t>
            </a:r>
          </a:p>
        </p:txBody>
      </p:sp>
      <p:sp>
        <p:nvSpPr>
          <p:cNvPr id="66566" name="AutoShape 6" descr="https://svgx.ru/svg/32127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568" name="AutoShape 8" descr="https://fitseven.ru/wp-content/uploads/2020/01/metodika-berga-kompleks-1-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t"/>
            <a:r>
              <a:rPr lang="ru-RU" sz="4200" dirty="0" smtClean="0">
                <a:solidFill>
                  <a:schemeClr val="bg2">
                    <a:lumMod val="50000"/>
                  </a:schemeClr>
                </a:solidFill>
              </a:rPr>
              <a:t>Закон рычага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556792"/>
            <a:ext cx="8712968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 fontAlgn="t"/>
            <a:endParaRPr lang="ru-RU" dirty="0" smtClean="0">
              <a:solidFill>
                <a:srgbClr val="002060"/>
              </a:solidFill>
            </a:endParaRPr>
          </a:p>
          <a:p>
            <a:pPr algn="just" fontAlgn="t"/>
            <a:endParaRPr lang="ru-RU" dirty="0" smtClean="0"/>
          </a:p>
        </p:txBody>
      </p:sp>
      <p:sp>
        <p:nvSpPr>
          <p:cNvPr id="1028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martand.ru/800/600/https/ru-static.z-dn.net/files/db9/412bb5d5cadd399c066f939a4a3cc32b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628800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В  каждом  рычаге  выделяют </a:t>
            </a:r>
            <a:r>
              <a:rPr lang="ru-RU" b="1" dirty="0" smtClean="0"/>
              <a:t>точку опоры</a:t>
            </a:r>
            <a:r>
              <a:rPr lang="ru-RU" dirty="0" smtClean="0"/>
              <a:t>, точку приложения силы мышечной тяги и точку приложения силы сопротивления. </a:t>
            </a:r>
          </a:p>
          <a:p>
            <a:pPr>
              <a:buNone/>
            </a:pPr>
            <a:r>
              <a:rPr lang="ru-RU" b="1" dirty="0" smtClean="0"/>
              <a:t>Сопротивлением</a:t>
            </a:r>
            <a:r>
              <a:rPr lang="ru-RU" dirty="0" smtClean="0"/>
              <a:t> является сила тяжести той части  тела,  которая  удерживается  мышцами.  </a:t>
            </a:r>
          </a:p>
          <a:p>
            <a:pPr>
              <a:buNone/>
            </a:pPr>
            <a:r>
              <a:rPr lang="ru-RU" dirty="0" smtClean="0"/>
              <a:t>Расстояние  от  точки  опоры  до точки приложения силы сопротивления называется </a:t>
            </a:r>
            <a:r>
              <a:rPr lang="ru-RU" b="1" dirty="0" smtClean="0"/>
              <a:t>плечом силы тяжести.</a:t>
            </a:r>
            <a:r>
              <a:rPr lang="ru-RU" dirty="0" smtClean="0"/>
              <a:t>  </a:t>
            </a:r>
          </a:p>
          <a:p>
            <a:pPr>
              <a:buNone/>
            </a:pPr>
            <a:r>
              <a:rPr lang="ru-RU" dirty="0" smtClean="0"/>
              <a:t>Расстояние  от  точки  опоры  до  точки  приложения  силы  мышцы  называется </a:t>
            </a:r>
            <a:r>
              <a:rPr lang="ru-RU" b="1" dirty="0" smtClean="0"/>
              <a:t>плечом силы мышцы</a:t>
            </a:r>
            <a:r>
              <a:rPr lang="ru-RU" dirty="0" smtClean="0"/>
              <a:t>. </a:t>
            </a:r>
          </a:p>
        </p:txBody>
      </p:sp>
      <p:sp>
        <p:nvSpPr>
          <p:cNvPr id="66566" name="AutoShape 6" descr="https://svgx.ru/svg/32127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568" name="AutoShape 8" descr="https://fitseven.ru/wp-content/uploads/2020/01/metodika-berga-kompleks-1-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22" name="Picture 2" descr="Принцип рычага в работе бицепса плеча.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933056"/>
            <a:ext cx="4572000" cy="2286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t"/>
            <a:r>
              <a:rPr lang="ru-RU" sz="4200" dirty="0" smtClean="0">
                <a:solidFill>
                  <a:schemeClr val="bg2">
                    <a:lumMod val="50000"/>
                  </a:schemeClr>
                </a:solidFill>
              </a:rPr>
              <a:t>Рычаг первого рода - равновесия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556792"/>
            <a:ext cx="8712968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 fontAlgn="t"/>
            <a:endParaRPr lang="ru-RU" dirty="0" smtClean="0">
              <a:solidFill>
                <a:srgbClr val="002060"/>
              </a:solidFill>
            </a:endParaRPr>
          </a:p>
          <a:p>
            <a:pPr algn="just" fontAlgn="t"/>
            <a:endParaRPr lang="ru-RU" dirty="0" smtClean="0"/>
          </a:p>
        </p:txBody>
      </p:sp>
      <p:sp>
        <p:nvSpPr>
          <p:cNvPr id="1028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martand.ru/800/600/https/ru-static.z-dn.net/files/db9/412bb5d5cadd399c066f939a4a3cc32b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24128" y="1628800"/>
            <a:ext cx="28803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 Рычаг  первого  рода,  или  рычаг  равновесия,  образуется,  если  сила  тяги мышц и сила сопротивления приложены по разные стороны от точки опоры и действуют в одном направлении. </a:t>
            </a:r>
          </a:p>
        </p:txBody>
      </p:sp>
      <p:sp>
        <p:nvSpPr>
          <p:cNvPr id="66566" name="AutoShape 6" descr="https://svgx.ru/svg/32127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568" name="AutoShape 8" descr="https://fitseven.ru/wp-content/uploads/2020/01/metodika-berga-kompleks-1-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9635" name="Picture 3" descr="C:\Users\Admin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5374641" cy="4057642"/>
          </a:xfrm>
          <a:prstGeom prst="rect">
            <a:avLst/>
          </a:prstGeom>
          <a:noFill/>
        </p:spPr>
      </p:pic>
      <p:pic>
        <p:nvPicPr>
          <p:cNvPr id="11" name="Picture 48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04248" y="4221089"/>
            <a:ext cx="1479835" cy="1728192"/>
          </a:xfrm>
          <a:prstGeom prst="rect">
            <a:avLst/>
          </a:prstGeom>
        </p:spPr>
      </p:pic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012160" y="5805264"/>
            <a:ext cx="2421087" cy="502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900" b="1" dirty="0" smtClean="0">
                <a:solidFill>
                  <a:srgbClr val="984806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А</a:t>
            </a:r>
            <a:r>
              <a:rPr lang="ru-RU" sz="9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 - точка опоры </a:t>
            </a:r>
            <a:endParaRPr lang="ru-RU" sz="9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900" b="1" dirty="0" smtClean="0">
                <a:solidFill>
                  <a:srgbClr val="984806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R</a:t>
            </a:r>
            <a:r>
              <a:rPr lang="ru-RU" sz="9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 - точка сопротивления </a:t>
            </a:r>
            <a:r>
              <a:rPr lang="ru-RU" sz="900" b="1" dirty="0" smtClean="0">
                <a:solidFill>
                  <a:srgbClr val="984806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900" b="1" dirty="0" smtClean="0">
                <a:solidFill>
                  <a:srgbClr val="984806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F</a:t>
            </a:r>
            <a:r>
              <a:rPr lang="ru-RU" sz="9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 - точка приложения силы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4392488" cy="571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4018" y="620689"/>
            <a:ext cx="428242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t"/>
            <a:r>
              <a:rPr lang="ru-RU" sz="4200" dirty="0" smtClean="0">
                <a:solidFill>
                  <a:schemeClr val="bg2">
                    <a:lumMod val="50000"/>
                  </a:schemeClr>
                </a:solidFill>
              </a:rPr>
              <a:t>Рычаг второго рода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556792"/>
            <a:ext cx="8712968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 fontAlgn="t"/>
            <a:endParaRPr lang="ru-RU" dirty="0" smtClean="0">
              <a:solidFill>
                <a:srgbClr val="002060"/>
              </a:solidFill>
            </a:endParaRPr>
          </a:p>
          <a:p>
            <a:pPr algn="just" fontAlgn="t"/>
            <a:endParaRPr lang="ru-RU" dirty="0" smtClean="0"/>
          </a:p>
        </p:txBody>
      </p:sp>
      <p:sp>
        <p:nvSpPr>
          <p:cNvPr id="1028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martand.ru/800/600/https/ru-static.z-dn.net/files/db9/412bb5d5cadd399c066f939a4a3cc32b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170080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Рычаг второго рода образуется, если сила сопротивления и сила мышечной тяги приложены с одной стороны от точки опоры и действуют в противоположных  направлениях.  Различают  две  разновидности  рычага  второго рода – рычаг </a:t>
            </a:r>
            <a:r>
              <a:rPr lang="ru-RU" b="1" dirty="0" smtClean="0"/>
              <a:t>силы</a:t>
            </a:r>
            <a:r>
              <a:rPr lang="ru-RU" dirty="0" smtClean="0"/>
              <a:t> и рычаг </a:t>
            </a:r>
            <a:r>
              <a:rPr lang="ru-RU" b="1" dirty="0" smtClean="0"/>
              <a:t>скорости</a:t>
            </a:r>
            <a:r>
              <a:rPr lang="ru-RU" dirty="0" smtClean="0"/>
              <a:t>. </a:t>
            </a:r>
          </a:p>
        </p:txBody>
      </p:sp>
      <p:sp>
        <p:nvSpPr>
          <p:cNvPr id="66566" name="AutoShape 6" descr="https://svgx.ru/svg/32127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568" name="AutoShape 8" descr="https://fitseven.ru/wp-content/uploads/2020/01/metodika-berga-kompleks-1-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50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552" y="3356992"/>
            <a:ext cx="3816424" cy="2632856"/>
          </a:xfrm>
          <a:prstGeom prst="rect">
            <a:avLst/>
          </a:prstGeom>
        </p:spPr>
      </p:pic>
      <p:pic>
        <p:nvPicPr>
          <p:cNvPr id="12" name="Picture 5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48064" y="2996952"/>
            <a:ext cx="3200117" cy="30441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0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16216" y="4869160"/>
            <a:ext cx="2232248" cy="1368152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t"/>
            <a:r>
              <a:rPr lang="ru-RU" sz="4200" dirty="0" smtClean="0">
                <a:solidFill>
                  <a:schemeClr val="bg2">
                    <a:lumMod val="50000"/>
                  </a:schemeClr>
                </a:solidFill>
              </a:rPr>
              <a:t>Рычаг второго рода - силы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556792"/>
            <a:ext cx="8712968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 fontAlgn="t"/>
            <a:endParaRPr lang="ru-RU" dirty="0" smtClean="0">
              <a:solidFill>
                <a:srgbClr val="002060"/>
              </a:solidFill>
            </a:endParaRPr>
          </a:p>
          <a:p>
            <a:pPr algn="just" fontAlgn="t"/>
            <a:endParaRPr lang="ru-RU" dirty="0" smtClean="0"/>
          </a:p>
        </p:txBody>
      </p:sp>
      <p:sp>
        <p:nvSpPr>
          <p:cNvPr id="1028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martand.ru/800/600/https/ru-static.z-dn.net/files/db9/412bb5d5cadd399c066f939a4a3cc32b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1700808"/>
            <a:ext cx="29523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 Рычаг силы - плечо силы мышечной тяги больше </a:t>
            </a:r>
          </a:p>
          <a:p>
            <a:pPr>
              <a:buNone/>
            </a:pPr>
            <a:r>
              <a:rPr lang="ru-RU" dirty="0" smtClean="0"/>
              <a:t>плеча силы тяжести. </a:t>
            </a:r>
          </a:p>
          <a:p>
            <a:pPr>
              <a:buNone/>
            </a:pPr>
            <a:r>
              <a:rPr lang="ru-RU" dirty="0" smtClean="0"/>
              <a:t>У таких рычагов есть выигрыш в силе, но проигрыш в скорости  и  амплитуде  движения,  т.к.  мышцы  приподнимают  стопу  на  незначительное расстояние. </a:t>
            </a:r>
          </a:p>
        </p:txBody>
      </p:sp>
      <p:sp>
        <p:nvSpPr>
          <p:cNvPr id="66566" name="AutoShape 6" descr="https://svgx.ru/svg/32127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568" name="AutoShape 8" descr="https://fitseven.ru/wp-content/uploads/2020/01/metodika-berga-kompleks-1-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2706" name="Picture 2" descr="C:\Users\Admin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1916832"/>
            <a:ext cx="5556162" cy="411725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5868144" y="5013176"/>
            <a:ext cx="2421087" cy="502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900" b="1" dirty="0" smtClean="0">
                <a:solidFill>
                  <a:srgbClr val="984806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А</a:t>
            </a:r>
            <a:r>
              <a:rPr lang="ru-RU" sz="9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 - точка опоры </a:t>
            </a:r>
            <a:endParaRPr lang="ru-RU" sz="9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900" b="1" dirty="0" smtClean="0">
                <a:solidFill>
                  <a:srgbClr val="984806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R</a:t>
            </a:r>
            <a:r>
              <a:rPr lang="ru-RU" sz="9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 - точка сопротивления </a:t>
            </a:r>
            <a:r>
              <a:rPr lang="ru-RU" sz="900" b="1" dirty="0" smtClean="0">
                <a:solidFill>
                  <a:srgbClr val="984806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900" b="1" dirty="0" smtClean="0">
                <a:solidFill>
                  <a:srgbClr val="984806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F</a:t>
            </a:r>
            <a:r>
              <a:rPr lang="ru-RU" sz="9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 - точка приложения силы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t"/>
            <a:r>
              <a:rPr lang="ru-RU" sz="4200" dirty="0" smtClean="0">
                <a:solidFill>
                  <a:schemeClr val="bg2">
                    <a:lumMod val="50000"/>
                  </a:schemeClr>
                </a:solidFill>
              </a:rPr>
              <a:t>Рычаг второго рода - скорости</a:t>
            </a: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556792"/>
            <a:ext cx="8712968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 fontAlgn="t"/>
            <a:endParaRPr lang="ru-RU" dirty="0" smtClean="0">
              <a:solidFill>
                <a:srgbClr val="002060"/>
              </a:solidFill>
            </a:endParaRPr>
          </a:p>
          <a:p>
            <a:pPr algn="just" fontAlgn="t"/>
            <a:endParaRPr lang="ru-RU" dirty="0" smtClean="0"/>
          </a:p>
        </p:txBody>
      </p:sp>
      <p:sp>
        <p:nvSpPr>
          <p:cNvPr id="1028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AutoShape 2" descr="https://martand.ru/800/600/https/ru-static.z-dn.net/files/db9/412bb5d5cadd399c066f939a4a3cc32b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84168" y="1628800"/>
            <a:ext cx="27363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Рычаг скорости (его иногда называют рычагом третьего рода) -  точка приложения силы мышечной тяги находится вблизи от </a:t>
            </a:r>
          </a:p>
          <a:p>
            <a:pPr>
              <a:buNone/>
            </a:pPr>
            <a:r>
              <a:rPr lang="ru-RU" dirty="0" smtClean="0"/>
              <a:t>точки опоры и имеет значительно меньшее плечо, чем противодействующая </a:t>
            </a:r>
          </a:p>
          <a:p>
            <a:pPr>
              <a:buNone/>
            </a:pPr>
            <a:r>
              <a:rPr lang="ru-RU" dirty="0" smtClean="0"/>
              <a:t>ей сила тяжести.</a:t>
            </a:r>
          </a:p>
          <a:p>
            <a:pPr>
              <a:buNone/>
            </a:pPr>
            <a:r>
              <a:rPr lang="ru-RU" dirty="0" smtClean="0"/>
              <a:t>Имеется  проигрыш  в  подъёмной  силе  за  счёт  увеличения </a:t>
            </a:r>
          </a:p>
          <a:p>
            <a:pPr>
              <a:buNone/>
            </a:pPr>
            <a:r>
              <a:rPr lang="ru-RU" dirty="0" smtClean="0"/>
              <a:t>амплитуды и скорости движения. </a:t>
            </a:r>
          </a:p>
        </p:txBody>
      </p:sp>
      <p:sp>
        <p:nvSpPr>
          <p:cNvPr id="66566" name="AutoShape 6" descr="https://svgx.ru/svg/32127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568" name="AutoShape 8" descr="https://fitseven.ru/wp-content/uploads/2020/01/metodika-berga-kompleks-1-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682" name="Picture 2" descr="https://s1.slide-share.ru/s_slide/b0c5e593b947748dc5c35acb9fcd6030/e23246e1-0651-4f25-9325-e95b27555ac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5688632" cy="4266475"/>
          </a:xfrm>
          <a:prstGeom prst="rect">
            <a:avLst/>
          </a:prstGeom>
          <a:noFill/>
        </p:spPr>
      </p:pic>
      <p:pic>
        <p:nvPicPr>
          <p:cNvPr id="11" name="Picture 5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83968" y="3717032"/>
            <a:ext cx="1656184" cy="165618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139952" y="5589240"/>
            <a:ext cx="2421087" cy="502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900" b="1" dirty="0" smtClean="0">
                <a:solidFill>
                  <a:srgbClr val="984806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А</a:t>
            </a:r>
            <a:r>
              <a:rPr lang="ru-RU" sz="9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 - точка опоры </a:t>
            </a:r>
            <a:endParaRPr lang="ru-RU" sz="9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900" b="1" dirty="0" smtClean="0">
                <a:solidFill>
                  <a:srgbClr val="984806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R</a:t>
            </a:r>
            <a:r>
              <a:rPr lang="ru-RU" sz="9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 - точка сопротивления </a:t>
            </a:r>
            <a:r>
              <a:rPr lang="ru-RU" sz="900" b="1" dirty="0" smtClean="0">
                <a:solidFill>
                  <a:srgbClr val="984806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900" b="1" dirty="0" smtClean="0">
                <a:solidFill>
                  <a:srgbClr val="984806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F</a:t>
            </a:r>
            <a:r>
              <a:rPr lang="ru-RU" sz="9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 - точка приложения силы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Движения в суставах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179512" y="1484784"/>
            <a:ext cx="4464496" cy="48245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ru-RU" sz="2000" dirty="0" smtClean="0"/>
              <a:t>Оси: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Поперечная - сгибание  и  разгибание  (движение  происходит  в  сагиттальной  плоскости)</a:t>
            </a:r>
          </a:p>
          <a:p>
            <a:pPr marL="450850" indent="-450850">
              <a:buFont typeface="+mj-lt"/>
              <a:buAutoNum type="arabicPeriod"/>
            </a:pPr>
            <a:r>
              <a:rPr lang="ru-RU" sz="2000" dirty="0" smtClean="0"/>
              <a:t>Сагиттальная – </a:t>
            </a:r>
          </a:p>
          <a:p>
            <a:pPr marL="450850"/>
            <a:r>
              <a:rPr lang="ru-RU" sz="2000" dirty="0" smtClean="0"/>
              <a:t>приведение  и  отведение (движение  происходит  во фронтальной плоскости)</a:t>
            </a:r>
          </a:p>
          <a:p>
            <a:pPr marL="450850" indent="-450850"/>
            <a:r>
              <a:rPr lang="ru-RU" sz="2000" dirty="0" smtClean="0"/>
              <a:t>3. 	Вертикальная – пронация (вращение внутрь) и супинация (вращение наружу) или вращение. Движение  происходит  в горизонтальной   плоскости.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 smtClean="0"/>
          </a:p>
          <a:p>
            <a:endParaRPr lang="ru-RU" sz="2000" dirty="0"/>
          </a:p>
        </p:txBody>
      </p:sp>
      <p:pic>
        <p:nvPicPr>
          <p:cNvPr id="1026" name="Picture 2" descr="F:\2021 КАФЕДРА АНАТОМИЯ\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340768"/>
            <a:ext cx="3956298" cy="49079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Виды суставов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5"/>
            <a:ext cx="4131460" cy="172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700808"/>
            <a:ext cx="3829131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933056"/>
            <a:ext cx="3744416" cy="178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077072"/>
            <a:ext cx="372226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4725144"/>
            <a:ext cx="3744415" cy="165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60032" y="4941168"/>
            <a:ext cx="1871837" cy="192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Виды суставов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700808"/>
            <a:ext cx="4115717" cy="61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348880"/>
            <a:ext cx="1971866" cy="22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484783"/>
            <a:ext cx="3528392" cy="1880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4149081"/>
            <a:ext cx="3456384" cy="160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4221088"/>
            <a:ext cx="3744416" cy="984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5229200"/>
            <a:ext cx="1764147" cy="124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2">
                    <a:lumMod val="50000"/>
                  </a:schemeClr>
                </a:solidFill>
              </a:rPr>
              <a:t>Виды суставов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410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ttps://allasamsonova.ru/wp-content/uploads/ris_kletki-satellit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4" name="AutoShape 2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844824"/>
            <a:ext cx="4181395" cy="1057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547502"/>
            <a:ext cx="3528392" cy="199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077072"/>
            <a:ext cx="3430199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4293096"/>
            <a:ext cx="4256951" cy="864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5157192"/>
            <a:ext cx="2537246" cy="370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1804</TotalTime>
  <Words>1323</Words>
  <Application>Microsoft Office PowerPoint</Application>
  <PresentationFormat>Экран (4:3)</PresentationFormat>
  <Paragraphs>157</Paragraphs>
  <Slides>52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Официальная</vt:lpstr>
      <vt:lpstr>Биомеханика движения  и йога</vt:lpstr>
      <vt:lpstr>Введение</vt:lpstr>
      <vt:lpstr>Терминология</vt:lpstr>
      <vt:lpstr>Терминология</vt:lpstr>
      <vt:lpstr>Слайд 5</vt:lpstr>
      <vt:lpstr>Движения в суставах</vt:lpstr>
      <vt:lpstr>Виды суставов</vt:lpstr>
      <vt:lpstr>Виды суставов</vt:lpstr>
      <vt:lpstr>Виды суставов</vt:lpstr>
      <vt:lpstr>Движения в теле</vt:lpstr>
      <vt:lpstr>Позвоночник</vt:lpstr>
      <vt:lpstr>Шейный отдел</vt:lpstr>
      <vt:lpstr>Ребра/грудная клетка</vt:lpstr>
      <vt:lpstr>Лопатка /лопаточно-грудной суст.</vt:lpstr>
      <vt:lpstr>Плечевой /плечелопаточный суст.</vt:lpstr>
      <vt:lpstr>Локтевой сустав и предплечье</vt:lpstr>
      <vt:lpstr>Лучезапястный сустав</vt:lpstr>
      <vt:lpstr>Большой палец</vt:lpstr>
      <vt:lpstr>Пальцы</vt:lpstr>
      <vt:lpstr>Нижняя челюсть</vt:lpstr>
      <vt:lpstr>Таз</vt:lpstr>
      <vt:lpstr>Тазобедренный сустав</vt:lpstr>
      <vt:lpstr>Коленный сустав</vt:lpstr>
      <vt:lpstr>Голеностопный сустав, стопа</vt:lpstr>
      <vt:lpstr>Слайд 25</vt:lpstr>
      <vt:lpstr>Слайд 26</vt:lpstr>
      <vt:lpstr>Слайд 27</vt:lpstr>
      <vt:lpstr>Слайд 28</vt:lpstr>
      <vt:lpstr> Типы мышц по функции</vt:lpstr>
      <vt:lpstr>Режимы сокращения мышц</vt:lpstr>
      <vt:lpstr>Режимы сокращения мышц</vt:lpstr>
      <vt:lpstr>Фасциальная система</vt:lpstr>
      <vt:lpstr>Фасциальная система</vt:lpstr>
      <vt:lpstr>Фасциальная система</vt:lpstr>
      <vt:lpstr>Фасциальная система</vt:lpstr>
      <vt:lpstr>Фасциальная система</vt:lpstr>
      <vt:lpstr>Фасциальная система</vt:lpstr>
      <vt:lpstr>Слайд 38</vt:lpstr>
      <vt:lpstr>Общий центр тяжести</vt:lpstr>
      <vt:lpstr>Площадь опоры</vt:lpstr>
      <vt:lpstr>ОЦТ</vt:lpstr>
      <vt:lpstr>Силы, действующие на тело</vt:lpstr>
      <vt:lpstr>Силы, действующие на организм</vt:lpstr>
      <vt:lpstr>Внутренние силы</vt:lpstr>
      <vt:lpstr>Внутренние силы</vt:lpstr>
      <vt:lpstr>Внутренние силы</vt:lpstr>
      <vt:lpstr>Закон рычага</vt:lpstr>
      <vt:lpstr>Закон рычага</vt:lpstr>
      <vt:lpstr>Рычаг первого рода - равновесия</vt:lpstr>
      <vt:lpstr>Рычаг второго рода</vt:lpstr>
      <vt:lpstr>Рычаг второго рода - силы</vt:lpstr>
      <vt:lpstr>Рычаг второго рода - скорости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анатомию и физиологию</dc:title>
  <dc:creator>Admin</dc:creator>
  <cp:lastModifiedBy>Admin</cp:lastModifiedBy>
  <cp:revision>270</cp:revision>
  <dcterms:created xsi:type="dcterms:W3CDTF">2021-10-17T11:02:24Z</dcterms:created>
  <dcterms:modified xsi:type="dcterms:W3CDTF">2008-03-09T21:37:21Z</dcterms:modified>
</cp:coreProperties>
</file>